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8" r:id="rId5"/>
    <p:sldId id="259" r:id="rId6"/>
    <p:sldId id="263" r:id="rId7"/>
    <p:sldId id="260" r:id="rId8"/>
    <p:sldId id="261" r:id="rId9"/>
    <p:sldId id="264" r:id="rId10"/>
    <p:sldId id="262" r:id="rId11"/>
    <p:sldId id="265" r:id="rId12"/>
    <p:sldId id="267" r:id="rId13"/>
    <p:sldId id="26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47" autoAdjust="0"/>
    <p:restoredTop sz="94660"/>
  </p:normalViewPr>
  <p:slideViewPr>
    <p:cSldViewPr snapToGrid="0">
      <p:cViewPr>
        <p:scale>
          <a:sx n="81" d="100"/>
          <a:sy n="81" d="100"/>
        </p:scale>
        <p:origin x="-180" y="2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4/10/2017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4/10/2017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4/10/2017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4/10/2017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4/10/2017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4/10/2017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4/10/2017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4/10/2017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4/10/2017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4/10/2017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ailto:nicolacarozza@msn.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americanenglish.state.gov/files/ae/resource_files/etf_54_2_pg02-1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rive.google.com/file/d/0B1o_Q455D2T_UkYtVHRuRTl5YTA/view?usp=sharing" TargetMode="External"/><Relationship Id="rId2" Type="http://schemas.openxmlformats.org/officeDocument/2006/relationships/hyperlink" Target="https://drive.google.com/file/d/0B1o_Q455D2T_WTJpU01tWXp3QnM/view?usp=shari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Google Drive Listening Journals</a:t>
            </a:r>
            <a:endParaRPr lang="en-US" dirty="0"/>
          </a:p>
        </p:txBody>
      </p:sp>
      <p:sp>
        <p:nvSpPr>
          <p:cNvPr id="3" name="Subtitle 2"/>
          <p:cNvSpPr>
            <a:spLocks noGrp="1"/>
          </p:cNvSpPr>
          <p:nvPr>
            <p:ph type="subTitle" idx="1"/>
          </p:nvPr>
        </p:nvSpPr>
        <p:spPr>
          <a:xfrm>
            <a:off x="810001" y="5280847"/>
            <a:ext cx="10572000" cy="826876"/>
          </a:xfrm>
        </p:spPr>
        <p:txBody>
          <a:bodyPr>
            <a:normAutofit lnSpcReduction="10000"/>
          </a:bodyPr>
          <a:lstStyle/>
          <a:p>
            <a:r>
              <a:rPr lang="en-US" dirty="0" smtClean="0"/>
              <a:t>Nicola </a:t>
            </a:r>
            <a:r>
              <a:rPr lang="en-US" dirty="0" err="1" smtClean="0"/>
              <a:t>Carozza</a:t>
            </a:r>
            <a:r>
              <a:rPr lang="en-US" dirty="0" smtClean="0"/>
              <a:t>, MT, OCELT, OCT</a:t>
            </a:r>
          </a:p>
          <a:p>
            <a:r>
              <a:rPr lang="en-US" dirty="0" smtClean="0"/>
              <a:t>-University of Toronto, George Brown College</a:t>
            </a:r>
          </a:p>
          <a:p>
            <a:endParaRPr lang="en-US" dirty="0"/>
          </a:p>
        </p:txBody>
      </p:sp>
    </p:spTree>
    <p:extLst>
      <p:ext uri="{BB962C8B-B14F-4D97-AF65-F5344CB8AC3E}">
        <p14:creationId xmlns:p14="http://schemas.microsoft.com/office/powerpoint/2010/main" val="2029002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831" y="388572"/>
            <a:ext cx="10571998" cy="970450"/>
          </a:xfrm>
        </p:spPr>
        <p:txBody>
          <a:bodyPr/>
          <a:lstStyle/>
          <a:p>
            <a:r>
              <a:rPr lang="en-US" dirty="0" smtClean="0"/>
              <a:t>Reflection</a:t>
            </a:r>
            <a:endParaRPr lang="en-US" dirty="0"/>
          </a:p>
        </p:txBody>
      </p:sp>
      <p:sp>
        <p:nvSpPr>
          <p:cNvPr id="3" name="Content Placeholder 2"/>
          <p:cNvSpPr>
            <a:spLocks noGrp="1"/>
          </p:cNvSpPr>
          <p:nvPr>
            <p:ph idx="1"/>
          </p:nvPr>
        </p:nvSpPr>
        <p:spPr/>
        <p:txBody>
          <a:bodyPr/>
          <a:lstStyle/>
          <a:p>
            <a:r>
              <a:rPr lang="en-US" dirty="0" smtClean="0"/>
              <a:t>Not about grammar</a:t>
            </a:r>
          </a:p>
          <a:p>
            <a:r>
              <a:rPr lang="en-US" dirty="0" smtClean="0"/>
              <a:t>Intrinsic and extrinsic motivators</a:t>
            </a:r>
          </a:p>
          <a:p>
            <a:r>
              <a:rPr lang="en-US" dirty="0" smtClean="0"/>
              <a:t>Applying instructor feedback for the following journals</a:t>
            </a:r>
          </a:p>
          <a:p>
            <a:r>
              <a:rPr lang="en-US" dirty="0" smtClean="0"/>
              <a:t>Students become aware of what makes a difficult learning situation for them</a:t>
            </a:r>
            <a:endParaRPr lang="en-US" dirty="0"/>
          </a:p>
        </p:txBody>
      </p:sp>
    </p:spTree>
    <p:extLst>
      <p:ext uri="{BB962C8B-B14F-4D97-AF65-F5344CB8AC3E}">
        <p14:creationId xmlns:p14="http://schemas.microsoft.com/office/powerpoint/2010/main" val="1829867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Comments</a:t>
            </a:r>
            <a:endParaRPr lang="en-US" dirty="0"/>
          </a:p>
        </p:txBody>
      </p:sp>
      <p:sp>
        <p:nvSpPr>
          <p:cNvPr id="3" name="Content Placeholder 2"/>
          <p:cNvSpPr>
            <a:spLocks noGrp="1"/>
          </p:cNvSpPr>
          <p:nvPr>
            <p:ph idx="1"/>
          </p:nvPr>
        </p:nvSpPr>
        <p:spPr/>
        <p:txBody>
          <a:bodyPr/>
          <a:lstStyle/>
          <a:p>
            <a:r>
              <a:rPr lang="en-US" dirty="0"/>
              <a:t>“I read the summary of the video at the bottom to get the idea of what the video is about and did some thinking on the aspect of the video to help me better understand the topic. While I was listening to the video, I listened for key words and sentences and made a note of the main points. After I listened to the video, I reviewed my notes as I had not understand some of the points while listening and linked the main points together to get the main idea</a:t>
            </a:r>
            <a:r>
              <a:rPr lang="en-US" dirty="0" smtClean="0"/>
              <a:t>.”</a:t>
            </a:r>
          </a:p>
          <a:p>
            <a:r>
              <a:rPr lang="en-US" dirty="0" smtClean="0"/>
              <a:t>“I </a:t>
            </a:r>
            <a:r>
              <a:rPr lang="en-US" dirty="0"/>
              <a:t>listen this video three times, which is the way that I always do. The first time I just listen, and get familiar with the content. The second time I take notes, and the third time I complete and perfect the notes</a:t>
            </a:r>
            <a:r>
              <a:rPr lang="en-US" dirty="0" smtClean="0"/>
              <a:t>.”</a:t>
            </a:r>
            <a:endParaRPr lang="en-US" dirty="0"/>
          </a:p>
        </p:txBody>
      </p:sp>
    </p:spTree>
    <p:extLst>
      <p:ext uri="{BB962C8B-B14F-4D97-AF65-F5344CB8AC3E}">
        <p14:creationId xmlns:p14="http://schemas.microsoft.com/office/powerpoint/2010/main" val="422853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hlinkClick r:id="rId2"/>
              </a:rPr>
              <a:t>nicolacarozza@msn.com</a:t>
            </a:r>
            <a:endParaRPr lang="en-US" dirty="0" smtClean="0"/>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6830" y="2085373"/>
            <a:ext cx="7280031" cy="4013767"/>
          </a:xfrm>
          <a:prstGeom prst="rect">
            <a:avLst/>
          </a:prstGeom>
        </p:spPr>
      </p:pic>
    </p:spTree>
    <p:extLst>
      <p:ext uri="{BB962C8B-B14F-4D97-AF65-F5344CB8AC3E}">
        <p14:creationId xmlns:p14="http://schemas.microsoft.com/office/powerpoint/2010/main" val="17146575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Gilliland, B. (2015).  Listening logs for extensive listening practice.  In D. </a:t>
            </a:r>
            <a:r>
              <a:rPr lang="en-US" dirty="0" err="1" smtClean="0"/>
              <a:t>Nunan</a:t>
            </a:r>
            <a:r>
              <a:rPr lang="en-US" dirty="0" smtClean="0"/>
              <a:t> &amp; J.C. Richards (Eds.), </a:t>
            </a:r>
            <a:r>
              <a:rPr lang="en-US" i="1" dirty="0" smtClean="0"/>
              <a:t>Language learning beyond the classroom </a:t>
            </a:r>
            <a:r>
              <a:rPr lang="en-US" dirty="0" smtClean="0"/>
              <a:t>(pp.13-22).  New York: Routledge.</a:t>
            </a:r>
          </a:p>
          <a:p>
            <a:r>
              <a:rPr lang="en-US" dirty="0" smtClean="0"/>
              <a:t>Kemp</a:t>
            </a:r>
            <a:r>
              <a:rPr lang="en-US" dirty="0"/>
              <a:t>, J. (2010). The Listening Log; motivating autonomous learning. </a:t>
            </a:r>
            <a:r>
              <a:rPr lang="en-US" i="1" dirty="0"/>
              <a:t>ELT Journal,64</a:t>
            </a:r>
            <a:r>
              <a:rPr lang="en-US" dirty="0"/>
              <a:t>(4), 385-395. doi:10.1093/</a:t>
            </a:r>
            <a:r>
              <a:rPr lang="en-US" dirty="0" err="1"/>
              <a:t>elt</a:t>
            </a:r>
            <a:r>
              <a:rPr lang="en-US" dirty="0"/>
              <a:t>/ccpo99</a:t>
            </a:r>
          </a:p>
          <a:p>
            <a:pPr hangingPunct="0"/>
            <a:r>
              <a:rPr lang="en-AU" dirty="0"/>
              <a:t>Schmidt, A. (2016). Listening Journals for Extensive and Intensive Listening Practice. </a:t>
            </a:r>
            <a:r>
              <a:rPr lang="en-AU" i="1" dirty="0"/>
              <a:t>English Teaching Forum,</a:t>
            </a:r>
            <a:r>
              <a:rPr lang="en-AU" dirty="0"/>
              <a:t> 2-11. Retrieved March 13, 2017, from </a:t>
            </a:r>
            <a:r>
              <a:rPr lang="en-AU" u="sng" dirty="0">
                <a:hlinkClick r:id="rId2"/>
              </a:rPr>
              <a:t>https://americanenglish.state.gov/files/ae/resource_files/etf_54_2_pg02-11.pdf</a:t>
            </a:r>
            <a:r>
              <a:rPr lang="en-AU" dirty="0"/>
              <a:t>.</a:t>
            </a:r>
            <a:endParaRPr lang="en-US" dirty="0"/>
          </a:p>
          <a:p>
            <a:pPr marL="0" indent="0">
              <a:buNone/>
            </a:pPr>
            <a:endParaRPr lang="en-US" dirty="0"/>
          </a:p>
        </p:txBody>
      </p:sp>
    </p:spTree>
    <p:extLst>
      <p:ext uri="{BB962C8B-B14F-4D97-AF65-F5344CB8AC3E}">
        <p14:creationId xmlns:p14="http://schemas.microsoft.com/office/powerpoint/2010/main" val="38612586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Xuzhou, Nanjing, Taiyuan, Beijing</a:t>
            </a:r>
          </a:p>
          <a:p>
            <a:r>
              <a:rPr lang="en-US" dirty="0" smtClean="0"/>
              <a:t>University of Toronto</a:t>
            </a:r>
          </a:p>
          <a:p>
            <a:r>
              <a:rPr lang="en-US" dirty="0" smtClean="0"/>
              <a:t>George Brown College</a:t>
            </a:r>
            <a:endParaRPr lang="en-US" dirty="0"/>
          </a:p>
        </p:txBody>
      </p:sp>
    </p:spTree>
    <p:extLst>
      <p:ext uri="{BB962C8B-B14F-4D97-AF65-F5344CB8AC3E}">
        <p14:creationId xmlns:p14="http://schemas.microsoft.com/office/powerpoint/2010/main" val="21260712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W’s &amp; H</a:t>
            </a:r>
          </a:p>
          <a:p>
            <a:r>
              <a:rPr lang="en-US" dirty="0" smtClean="0"/>
              <a:t>Google Drive</a:t>
            </a:r>
          </a:p>
          <a:p>
            <a:r>
              <a:rPr lang="en-US" dirty="0" smtClean="0"/>
              <a:t>Types of LJs</a:t>
            </a:r>
          </a:p>
          <a:p>
            <a:r>
              <a:rPr lang="en-US" dirty="0" smtClean="0"/>
              <a:t>Reflection</a:t>
            </a:r>
          </a:p>
          <a:p>
            <a:endParaRPr lang="en-US" dirty="0"/>
          </a:p>
        </p:txBody>
      </p:sp>
    </p:spTree>
    <p:extLst>
      <p:ext uri="{BB962C8B-B14F-4D97-AF65-F5344CB8AC3E}">
        <p14:creationId xmlns:p14="http://schemas.microsoft.com/office/powerpoint/2010/main" val="1396185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University of Toronto</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453963007"/>
              </p:ext>
            </p:extLst>
          </p:nvPr>
        </p:nvGraphicFramePr>
        <p:xfrm>
          <a:off x="819150" y="3290501"/>
          <a:ext cx="10553700" cy="2560320"/>
        </p:xfrm>
        <a:graphic>
          <a:graphicData uri="http://schemas.openxmlformats.org/drawingml/2006/table">
            <a:tbl>
              <a:tblPr firstRow="1" bandRow="1">
                <a:tableStyleId>{69CF1AB2-1976-4502-BF36-3FF5EA218861}</a:tableStyleId>
              </a:tblPr>
              <a:tblGrid>
                <a:gridCol w="5276850"/>
                <a:gridCol w="5276850"/>
              </a:tblGrid>
              <a:tr h="370840">
                <a:tc>
                  <a:txBody>
                    <a:bodyPr/>
                    <a:lstStyle/>
                    <a:p>
                      <a:r>
                        <a:rPr lang="en-US" b="0" dirty="0" smtClean="0"/>
                        <a:t>Independent listening</a:t>
                      </a:r>
                    </a:p>
                    <a:p>
                      <a:endParaRPr lang="en-US" dirty="0"/>
                    </a:p>
                  </a:txBody>
                  <a:tcPr/>
                </a:tc>
                <a:tc>
                  <a:txBody>
                    <a:bodyPr/>
                    <a:lstStyle/>
                    <a:p>
                      <a:r>
                        <a:rPr lang="en-US" b="0" dirty="0" smtClean="0"/>
                        <a:t>Accessible format</a:t>
                      </a:r>
                      <a:endParaRPr lang="en-US" b="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Multiple times</a:t>
                      </a:r>
                    </a:p>
                    <a:p>
                      <a:endParaRPr lang="en-US" dirty="0"/>
                    </a:p>
                  </a:txBody>
                  <a:tcPr/>
                </a:tc>
                <a:tc>
                  <a:txBody>
                    <a:bodyPr/>
                    <a:lstStyle/>
                    <a:p>
                      <a:r>
                        <a:rPr lang="en-US" dirty="0" smtClean="0"/>
                        <a:t>Build</a:t>
                      </a:r>
                      <a:r>
                        <a:rPr lang="en-US" baseline="0" dirty="0" smtClean="0"/>
                        <a:t> confidence</a:t>
                      </a:r>
                      <a:endParaRPr lang="en-US" dirty="0"/>
                    </a:p>
                  </a:txBody>
                  <a:tcPr/>
                </a:tc>
              </a:tr>
              <a:tr h="370840">
                <a:tc>
                  <a:txBody>
                    <a:bodyPr/>
                    <a:lstStyle/>
                    <a:p>
                      <a:r>
                        <a:rPr lang="en-US" dirty="0" smtClean="0"/>
                        <a:t>Strategies</a:t>
                      </a:r>
                    </a:p>
                    <a:p>
                      <a:endParaRPr lang="en-US" dirty="0"/>
                    </a:p>
                  </a:txBody>
                  <a:tcPr/>
                </a:tc>
                <a:tc>
                  <a:txBody>
                    <a:bodyPr/>
                    <a:lstStyle/>
                    <a:p>
                      <a:r>
                        <a:rPr lang="en-US" dirty="0" smtClean="0"/>
                        <a:t>Encourage inquiry and reflection</a:t>
                      </a:r>
                      <a:endParaRPr lang="en-US" dirty="0"/>
                    </a:p>
                  </a:txBody>
                  <a:tcPr/>
                </a:tc>
              </a:tr>
              <a:tr h="370840">
                <a:tc>
                  <a:txBody>
                    <a:bodyPr/>
                    <a:lstStyle/>
                    <a:p>
                      <a:r>
                        <a:rPr lang="en-US" dirty="0" smtClean="0"/>
                        <a:t>Skills</a:t>
                      </a:r>
                    </a:p>
                    <a:p>
                      <a:endParaRPr lang="en-US" dirty="0"/>
                    </a:p>
                  </a:txBody>
                  <a:tcPr/>
                </a:tc>
                <a:tc>
                  <a:txBody>
                    <a:bodyPr/>
                    <a:lstStyle/>
                    <a:p>
                      <a:r>
                        <a:rPr lang="en-US" dirty="0" smtClean="0"/>
                        <a:t>Support</a:t>
                      </a:r>
                      <a:r>
                        <a:rPr lang="en-US" baseline="0" dirty="0" smtClean="0"/>
                        <a:t> lecture courses</a:t>
                      </a:r>
                      <a:endParaRPr lang="en-US" dirty="0"/>
                    </a:p>
                  </a:txBody>
                  <a:tcPr/>
                </a:tc>
              </a:tr>
            </a:tbl>
          </a:graphicData>
        </a:graphic>
      </p:graphicFrame>
    </p:spTree>
    <p:extLst>
      <p:ext uri="{BB962C8B-B14F-4D97-AF65-F5344CB8AC3E}">
        <p14:creationId xmlns:p14="http://schemas.microsoft.com/office/powerpoint/2010/main" val="2112835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277" y="916111"/>
            <a:ext cx="10571998" cy="970450"/>
          </a:xfrm>
        </p:spPr>
        <p:txBody>
          <a:bodyPr/>
          <a:lstStyle/>
          <a:p>
            <a:r>
              <a:rPr lang="en-US" dirty="0"/>
              <a:t>W’s &amp; H</a:t>
            </a:r>
            <a:br>
              <a:rPr lang="en-US" dirty="0"/>
            </a:br>
            <a:endParaRPr lang="en-US" dirty="0"/>
          </a:p>
        </p:txBody>
      </p:sp>
      <p:sp>
        <p:nvSpPr>
          <p:cNvPr id="3" name="Content Placeholder 2"/>
          <p:cNvSpPr>
            <a:spLocks noGrp="1"/>
          </p:cNvSpPr>
          <p:nvPr>
            <p:ph idx="1"/>
          </p:nvPr>
        </p:nvSpPr>
        <p:spPr/>
        <p:txBody>
          <a:bodyPr/>
          <a:lstStyle/>
          <a:p>
            <a:r>
              <a:rPr lang="en-US" b="1" dirty="0" smtClean="0"/>
              <a:t>WHAT:</a:t>
            </a:r>
            <a:r>
              <a:rPr lang="en-US" dirty="0" smtClean="0"/>
              <a:t> </a:t>
            </a:r>
            <a:r>
              <a:rPr lang="en-AU" dirty="0"/>
              <a:t>Listening journals focus on building comprehension and reflection </a:t>
            </a:r>
            <a:endParaRPr lang="en-AU" dirty="0" smtClean="0"/>
          </a:p>
          <a:p>
            <a:r>
              <a:rPr lang="en-AU" b="1" dirty="0" smtClean="0"/>
              <a:t>WHO:</a:t>
            </a:r>
            <a:r>
              <a:rPr lang="en-AU" dirty="0" smtClean="0"/>
              <a:t> All Learners, levels, grades</a:t>
            </a:r>
          </a:p>
          <a:p>
            <a:r>
              <a:rPr lang="en-AU" b="1" dirty="0" smtClean="0"/>
              <a:t>WHERE:</a:t>
            </a:r>
            <a:r>
              <a:rPr lang="en-AU" dirty="0" smtClean="0"/>
              <a:t> 100% on-line </a:t>
            </a:r>
          </a:p>
          <a:p>
            <a:r>
              <a:rPr lang="en-AU" b="1" dirty="0" smtClean="0"/>
              <a:t>HOW:</a:t>
            </a:r>
            <a:r>
              <a:rPr lang="en-AU" dirty="0" smtClean="0"/>
              <a:t> Google Drive (no paper)</a:t>
            </a:r>
          </a:p>
          <a:p>
            <a:r>
              <a:rPr lang="en-AU" b="1" dirty="0" smtClean="0"/>
              <a:t>WHEN: </a:t>
            </a:r>
            <a:r>
              <a:rPr lang="en-AU" dirty="0" smtClean="0"/>
              <a:t>Course-dependent; learner-dependent</a:t>
            </a:r>
          </a:p>
          <a:p>
            <a:r>
              <a:rPr lang="en-AU" b="1" dirty="0" smtClean="0"/>
              <a:t>WHY:  </a:t>
            </a:r>
            <a:r>
              <a:rPr lang="en-AU" dirty="0" smtClean="0"/>
              <a:t>Contributes </a:t>
            </a:r>
            <a:r>
              <a:rPr lang="en-AU" dirty="0"/>
              <a:t>to </a:t>
            </a:r>
            <a:r>
              <a:rPr lang="en-AU" dirty="0" smtClean="0"/>
              <a:t>activation </a:t>
            </a:r>
            <a:r>
              <a:rPr lang="en-AU" dirty="0"/>
              <a:t>of schemata, motivation, and </a:t>
            </a:r>
            <a:r>
              <a:rPr lang="en-AU" dirty="0" smtClean="0"/>
              <a:t>autonomy (Kemp, 2010)</a:t>
            </a:r>
            <a:endParaRPr lang="en-US" dirty="0"/>
          </a:p>
        </p:txBody>
      </p:sp>
    </p:spTree>
    <p:extLst>
      <p:ext uri="{BB962C8B-B14F-4D97-AF65-F5344CB8AC3E}">
        <p14:creationId xmlns:p14="http://schemas.microsoft.com/office/powerpoint/2010/main" val="16526557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Listening Journal?</a:t>
            </a:r>
            <a:endParaRPr lang="en-US" dirty="0"/>
          </a:p>
        </p:txBody>
      </p:sp>
      <p:sp>
        <p:nvSpPr>
          <p:cNvPr id="3" name="Content Placeholder 2"/>
          <p:cNvSpPr>
            <a:spLocks noGrp="1"/>
          </p:cNvSpPr>
          <p:nvPr>
            <p:ph idx="1"/>
          </p:nvPr>
        </p:nvSpPr>
        <p:spPr/>
        <p:txBody>
          <a:bodyPr/>
          <a:lstStyle/>
          <a:p>
            <a:r>
              <a:rPr lang="en-US" dirty="0" smtClean="0">
                <a:hlinkClick r:id="rId2"/>
              </a:rPr>
              <a:t>Make a template</a:t>
            </a:r>
            <a:endParaRPr lang="en-US" dirty="0" smtClean="0"/>
          </a:p>
          <a:p>
            <a:r>
              <a:rPr lang="en-US" dirty="0" smtClean="0">
                <a:hlinkClick r:id="rId3"/>
              </a:rPr>
              <a:t>Listening Strategies and Skills</a:t>
            </a:r>
            <a:endParaRPr lang="en-US" dirty="0"/>
          </a:p>
        </p:txBody>
      </p:sp>
      <p:sp>
        <p:nvSpPr>
          <p:cNvPr id="4" name="TextBox 3"/>
          <p:cNvSpPr txBox="1"/>
          <p:nvPr/>
        </p:nvSpPr>
        <p:spPr>
          <a:xfrm>
            <a:off x="3376246" y="3587372"/>
            <a:ext cx="430237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This is course and journal-dependent.</a:t>
            </a:r>
            <a:endParaRPr lang="en-US" dirty="0"/>
          </a:p>
        </p:txBody>
      </p:sp>
    </p:spTree>
    <p:extLst>
      <p:ext uri="{BB962C8B-B14F-4D97-AF65-F5344CB8AC3E}">
        <p14:creationId xmlns:p14="http://schemas.microsoft.com/office/powerpoint/2010/main" val="21078212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385" y="916111"/>
            <a:ext cx="10571998" cy="970450"/>
          </a:xfrm>
        </p:spPr>
        <p:txBody>
          <a:bodyPr/>
          <a:lstStyle/>
          <a:p>
            <a:r>
              <a:rPr lang="en-US" dirty="0"/>
              <a:t>Google Drive</a:t>
            </a:r>
            <a:br>
              <a:rPr lang="en-US" dirty="0"/>
            </a:b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42455"/>
            <a:ext cx="12192000" cy="6854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71290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554" y="927834"/>
            <a:ext cx="10571998" cy="970450"/>
          </a:xfrm>
        </p:spPr>
        <p:txBody>
          <a:bodyPr/>
          <a:lstStyle/>
          <a:p>
            <a:r>
              <a:rPr lang="en-US" dirty="0"/>
              <a:t>Types of </a:t>
            </a:r>
            <a:r>
              <a:rPr lang="en-US" dirty="0" smtClean="0"/>
              <a:t>LJs: Audio/Video</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TV &amp; Film (CBC)</a:t>
            </a:r>
          </a:p>
          <a:p>
            <a:r>
              <a:rPr lang="en-US" dirty="0" smtClean="0"/>
              <a:t>Lecture Series (Freevideolectures.com, iTunes, Open Culture, </a:t>
            </a:r>
            <a:r>
              <a:rPr lang="en-US" dirty="0" err="1" smtClean="0"/>
              <a:t>Youtube</a:t>
            </a:r>
            <a:r>
              <a:rPr lang="en-US" dirty="0" smtClean="0"/>
              <a:t>)</a:t>
            </a:r>
          </a:p>
          <a:p>
            <a:r>
              <a:rPr lang="en-US" dirty="0" smtClean="0"/>
              <a:t>Podcasts (iTunes)</a:t>
            </a:r>
          </a:p>
          <a:p>
            <a:r>
              <a:rPr lang="en-US" dirty="0" smtClean="0"/>
              <a:t>Alternative viewing (VICE, news)</a:t>
            </a:r>
            <a:endParaRPr lang="en-US" dirty="0"/>
          </a:p>
        </p:txBody>
      </p:sp>
    </p:spTree>
    <p:extLst>
      <p:ext uri="{BB962C8B-B14F-4D97-AF65-F5344CB8AC3E}">
        <p14:creationId xmlns:p14="http://schemas.microsoft.com/office/powerpoint/2010/main" val="3674042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276" y="916111"/>
            <a:ext cx="10571998" cy="970450"/>
          </a:xfrm>
        </p:spPr>
        <p:txBody>
          <a:bodyPr/>
          <a:lstStyle/>
          <a:p>
            <a:r>
              <a:rPr lang="en-US" dirty="0"/>
              <a:t>Types of LJs: </a:t>
            </a:r>
            <a:r>
              <a:rPr lang="en-US" dirty="0" smtClean="0"/>
              <a:t>Course Modifications</a:t>
            </a:r>
            <a:r>
              <a:rPr lang="en-US" dirty="0"/>
              <a:t/>
            </a:r>
            <a:br>
              <a:rPr lang="en-US" dirty="0"/>
            </a:br>
            <a:endParaRPr lang="en-US" dirty="0"/>
          </a:p>
        </p:txBody>
      </p:sp>
      <p:sp>
        <p:nvSpPr>
          <p:cNvPr id="3" name="Content Placeholder 2"/>
          <p:cNvSpPr>
            <a:spLocks noGrp="1"/>
          </p:cNvSpPr>
          <p:nvPr>
            <p:ph idx="1"/>
          </p:nvPr>
        </p:nvSpPr>
        <p:spPr/>
        <p:txBody>
          <a:bodyPr/>
          <a:lstStyle/>
          <a:p>
            <a:r>
              <a:rPr lang="en-US" b="1" dirty="0" smtClean="0"/>
              <a:t>EAP</a:t>
            </a:r>
            <a:r>
              <a:rPr lang="en-US" dirty="0" smtClean="0"/>
              <a:t>: Lectures</a:t>
            </a:r>
          </a:p>
          <a:p>
            <a:r>
              <a:rPr lang="en-US" b="1" dirty="0" smtClean="0"/>
              <a:t>General English</a:t>
            </a:r>
            <a:r>
              <a:rPr lang="en-US" dirty="0" smtClean="0"/>
              <a:t>: TV, Film, News, Podcasts, Commercials, Music</a:t>
            </a:r>
          </a:p>
          <a:p>
            <a:r>
              <a:rPr lang="en-US" b="1" dirty="0" smtClean="0"/>
              <a:t>Business English</a:t>
            </a:r>
            <a:r>
              <a:rPr lang="en-US" dirty="0" smtClean="0"/>
              <a:t>: British Council, Lectures</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0404206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Quotable</Template>
  <TotalTime>398</TotalTime>
  <Words>438</Words>
  <Application>Microsoft Office PowerPoint</Application>
  <PresentationFormat>Custom</PresentationFormat>
  <Paragraphs>59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Quotable</vt:lpstr>
      <vt:lpstr>Google Drive Listening Journals</vt:lpstr>
      <vt:lpstr>Background</vt:lpstr>
      <vt:lpstr>Outline</vt:lpstr>
      <vt:lpstr>At University of Toronto</vt:lpstr>
      <vt:lpstr>W’s &amp; H </vt:lpstr>
      <vt:lpstr>What is a Listening Journal?</vt:lpstr>
      <vt:lpstr>Google Drive </vt:lpstr>
      <vt:lpstr>Types of LJs: Audio/Video </vt:lpstr>
      <vt:lpstr>Types of LJs: Course Modifications </vt:lpstr>
      <vt:lpstr>Reflection</vt:lpstr>
      <vt:lpstr>Student Comments</vt:lpstr>
      <vt:lpstr>Thank You</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 Carozza</dc:creator>
  <cp:lastModifiedBy>Nicola Carozza</cp:lastModifiedBy>
  <cp:revision>25</cp:revision>
  <dcterms:created xsi:type="dcterms:W3CDTF">2014-08-26T23:49:58Z</dcterms:created>
  <dcterms:modified xsi:type="dcterms:W3CDTF">2017-04-10T14:01:51Z</dcterms:modified>
</cp:coreProperties>
</file>